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5"/>
  </p:notesMasterIdLst>
  <p:handoutMasterIdLst>
    <p:handoutMasterId r:id="rId16"/>
  </p:handoutMasterIdLst>
  <p:sldIdLst>
    <p:sldId id="263" r:id="rId9"/>
    <p:sldId id="264" r:id="rId10"/>
    <p:sldId id="257" r:id="rId11"/>
    <p:sldId id="266" r:id="rId12"/>
    <p:sldId id="267" r:id="rId13"/>
    <p:sldId id="26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13/12/2024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13/12/2024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8B37BA-48FF-066E-2A0B-D2B138DD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EE67CC-2C56-E934-510B-586B74C2DB63}"/>
              </a:ext>
            </a:extLst>
          </p:cNvPr>
          <p:cNvSpPr txBox="1"/>
          <p:nvPr/>
        </p:nvSpPr>
        <p:spPr>
          <a:xfrm>
            <a:off x="2105526" y="1967664"/>
            <a:ext cx="6830427" cy="31206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CAA254D-9730-B7BC-CE47-63DB6BB0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991"/>
            <a:ext cx="2900516" cy="4652032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F49DB69-9A3F-FDD8-46A7-BAEA81532DD0}"/>
              </a:ext>
            </a:extLst>
          </p:cNvPr>
          <p:cNvSpPr/>
          <p:nvPr/>
        </p:nvSpPr>
        <p:spPr>
          <a:xfrm>
            <a:off x="3094537" y="2819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Dominando</a:t>
            </a:r>
            <a:r>
              <a:rPr lang="en-US" sz="4450" b="1" dirty="0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 o Sudo no Linux</a:t>
            </a:r>
            <a:endParaRPr lang="en-US" sz="4450" b="1" dirty="0"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300102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ADDA5B-7655-01D2-F0EC-C29E9C003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7C50257-E4B5-28A5-87D4-E20FDA074F2A}"/>
              </a:ext>
            </a:extLst>
          </p:cNvPr>
          <p:cNvSpPr/>
          <p:nvPr/>
        </p:nvSpPr>
        <p:spPr>
          <a:xfrm>
            <a:off x="2319424" y="856866"/>
            <a:ext cx="8429268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Listando Arquivos em um Diretório</a:t>
            </a:r>
            <a:endParaRPr lang="en-US" sz="4150" dirty="0">
              <a:latin typeface="Mulish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C4797E1-B131-C11B-4A77-C6B9F27B74AC}"/>
              </a:ext>
            </a:extLst>
          </p:cNvPr>
          <p:cNvSpPr/>
          <p:nvPr/>
        </p:nvSpPr>
        <p:spPr>
          <a:xfrm>
            <a:off x="1041676" y="1793932"/>
            <a:ext cx="1010864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O comando </a:t>
            </a:r>
            <a:r>
              <a:rPr lang="en-US" sz="16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ls</a:t>
            </a:r>
            <a:r>
              <a:rPr lang="en-US" sz="16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é seu aliado para listar os arquivos e diretórios dentro de um local específico. Você pode personalizar a exibição com opções como </a:t>
            </a:r>
            <a:r>
              <a:rPr lang="en-US" sz="16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-l</a:t>
            </a:r>
            <a:r>
              <a:rPr lang="en-US" sz="16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para informações detalhadas ou </a:t>
            </a:r>
            <a:r>
              <a:rPr lang="en-US" sz="16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-a</a:t>
            </a:r>
            <a:r>
              <a:rPr lang="en-US" sz="16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para mostrar arquivos ocultos.</a:t>
            </a:r>
            <a:endParaRPr lang="en-US" sz="1650" dirty="0">
              <a:latin typeface="Mulish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166C1DA-825D-1918-6959-4727F4371DB8}"/>
              </a:ext>
            </a:extLst>
          </p:cNvPr>
          <p:cNvSpPr/>
          <p:nvPr/>
        </p:nvSpPr>
        <p:spPr>
          <a:xfrm>
            <a:off x="1130620" y="30959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Exemplo</a:t>
            </a:r>
            <a:endParaRPr lang="en-US" sz="2050" b="1" dirty="0">
              <a:latin typeface="Mulish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3D3C581-EDFE-C520-23E2-09F94F71D2DC}"/>
              </a:ext>
            </a:extLst>
          </p:cNvPr>
          <p:cNvSpPr/>
          <p:nvPr/>
        </p:nvSpPr>
        <p:spPr>
          <a:xfrm>
            <a:off x="1051420" y="3645327"/>
            <a:ext cx="243948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Para listar todos os arquivos no diretório </a:t>
            </a:r>
            <a:r>
              <a:rPr lang="en-US" sz="16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/home</a:t>
            </a:r>
            <a:r>
              <a:rPr lang="en-US" sz="16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, use o comando </a:t>
            </a:r>
            <a:r>
              <a:rPr lang="en-US" sz="16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ls /home</a:t>
            </a:r>
            <a:r>
              <a:rPr lang="en-US" sz="16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.</a:t>
            </a:r>
            <a:endParaRPr lang="en-US" sz="1650" dirty="0">
              <a:latin typeface="Mulish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8626214-473C-1DA9-798F-66C3E1BDC9E5}"/>
              </a:ext>
            </a:extLst>
          </p:cNvPr>
          <p:cNvSpPr/>
          <p:nvPr/>
        </p:nvSpPr>
        <p:spPr>
          <a:xfrm>
            <a:off x="5476222" y="289423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Visualização</a:t>
            </a:r>
            <a:endParaRPr lang="en-US" sz="2050" b="1" dirty="0">
              <a:latin typeface="Mulish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6827777-A253-489F-0746-FAC45F4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222" y="3429000"/>
            <a:ext cx="5113463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B2BB204-BFA2-D4B5-0A7B-05DCE872EB38}"/>
              </a:ext>
            </a:extLst>
          </p:cNvPr>
          <p:cNvSpPr/>
          <p:nvPr/>
        </p:nvSpPr>
        <p:spPr>
          <a:xfrm>
            <a:off x="3379673" y="7986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O Poderoso Sudo</a:t>
            </a:r>
            <a:endParaRPr lang="en-US" sz="4450" dirty="0">
              <a:latin typeface="Mulish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72E4681-013C-7FBF-3E5E-B4260F34C386}"/>
              </a:ext>
            </a:extLst>
          </p:cNvPr>
          <p:cNvSpPr/>
          <p:nvPr/>
        </p:nvSpPr>
        <p:spPr>
          <a:xfrm>
            <a:off x="823287" y="1646400"/>
            <a:ext cx="107984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O comando </a:t>
            </a:r>
            <a:r>
              <a:rPr lang="en-US" sz="17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sudo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concede privilégios de administrador temporários para executar comandos que exigem permissões especiais. Ele solicita sua senha de administrador e executa o comando com os privilégios necessários.</a:t>
            </a:r>
            <a:endParaRPr lang="en-US" sz="1750" dirty="0">
              <a:latin typeface="Mulish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AA08689F-E69F-29AF-3CA9-CDB9091F4C26}"/>
              </a:ext>
            </a:extLst>
          </p:cNvPr>
          <p:cNvSpPr/>
          <p:nvPr/>
        </p:nvSpPr>
        <p:spPr>
          <a:xfrm>
            <a:off x="769470" y="31547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F827711-32AA-C2E2-312F-CA698F4457FB}"/>
              </a:ext>
            </a:extLst>
          </p:cNvPr>
          <p:cNvSpPr/>
          <p:nvPr/>
        </p:nvSpPr>
        <p:spPr>
          <a:xfrm>
            <a:off x="922465" y="3239729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A8640FB-F17B-B839-127C-69E266D41787}"/>
              </a:ext>
            </a:extLst>
          </p:cNvPr>
          <p:cNvSpPr/>
          <p:nvPr/>
        </p:nvSpPr>
        <p:spPr>
          <a:xfrm>
            <a:off x="2187880" y="3204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Exemplo</a:t>
            </a:r>
            <a:endParaRPr lang="en-US" sz="2200" b="1" dirty="0">
              <a:latin typeface="Mulish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183A99E-82D6-160B-B625-A63D39AF0531}"/>
              </a:ext>
            </a:extLst>
          </p:cNvPr>
          <p:cNvSpPr/>
          <p:nvPr/>
        </p:nvSpPr>
        <p:spPr>
          <a:xfrm>
            <a:off x="1506586" y="3645137"/>
            <a:ext cx="24066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Para instalar um novo software, você pode usar </a:t>
            </a:r>
            <a:r>
              <a:rPr lang="en-US" sz="17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sudo apt-get install 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.</a:t>
            </a:r>
            <a:endParaRPr lang="en-US" sz="1750" dirty="0">
              <a:latin typeface="Mulish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507F86BC-5506-5F1E-9AEE-A556D2D37C6B}"/>
              </a:ext>
            </a:extLst>
          </p:cNvPr>
          <p:cNvSpPr/>
          <p:nvPr/>
        </p:nvSpPr>
        <p:spPr>
          <a:xfrm>
            <a:off x="6238965" y="31547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F08B986-E050-C829-4C21-716BFAA5D0BA}"/>
              </a:ext>
            </a:extLst>
          </p:cNvPr>
          <p:cNvSpPr/>
          <p:nvPr/>
        </p:nvSpPr>
        <p:spPr>
          <a:xfrm>
            <a:off x="6391960" y="3239729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A4CD5F5-5495-33E4-EE39-51D1CBBF4637}"/>
              </a:ext>
            </a:extLst>
          </p:cNvPr>
          <p:cNvSpPr/>
          <p:nvPr/>
        </p:nvSpPr>
        <p:spPr>
          <a:xfrm>
            <a:off x="8053482" y="3225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Segurança</a:t>
            </a:r>
            <a:endParaRPr lang="en-US" sz="2200" b="1" dirty="0">
              <a:latin typeface="Mulish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91DA9E8-DC17-E385-FDA3-7EF6FA0266C9}"/>
              </a:ext>
            </a:extLst>
          </p:cNvPr>
          <p:cNvSpPr/>
          <p:nvPr/>
        </p:nvSpPr>
        <p:spPr>
          <a:xfrm>
            <a:off x="6877759" y="3645137"/>
            <a:ext cx="38076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O </a:t>
            </a:r>
            <a:r>
              <a:rPr lang="en-US" sz="17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sudo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é essencial para manter a segurança do sistema, pois impede que usuários comuns modifiquem configurações críticas.</a:t>
            </a:r>
            <a:endParaRPr lang="en-US" sz="1750" dirty="0"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E8505-32B4-047A-678F-59B6DC78D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8EAB43-1354-0499-E452-01C44513D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F1959F7-90FE-4E1C-C87C-1224165F3F3F}"/>
              </a:ext>
            </a:extLst>
          </p:cNvPr>
          <p:cNvSpPr/>
          <p:nvPr/>
        </p:nvSpPr>
        <p:spPr>
          <a:xfrm>
            <a:off x="2071982" y="7545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Navegando</a:t>
            </a:r>
            <a:r>
              <a:rPr lang="en-US" sz="4450" b="1" dirty="0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b="1" dirty="0" err="1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pelo</a:t>
            </a:r>
            <a:r>
              <a:rPr lang="en-US" sz="4450" b="1" dirty="0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 Sistema de </a:t>
            </a:r>
            <a:r>
              <a:rPr lang="en-US" sz="4450" b="1" dirty="0" err="1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Arquivos</a:t>
            </a:r>
            <a:endParaRPr lang="en-US" sz="4450" b="1" dirty="0">
              <a:latin typeface="Mulish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E3176C2-0D33-8BA3-E659-5B8D6A475387}"/>
              </a:ext>
            </a:extLst>
          </p:cNvPr>
          <p:cNvSpPr/>
          <p:nvPr/>
        </p:nvSpPr>
        <p:spPr>
          <a:xfrm>
            <a:off x="823287" y="1646400"/>
            <a:ext cx="107984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arquivos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 Linux é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organizado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estrutura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hierárquica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com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diretórios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específicos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desempenhando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funções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importantes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Vamos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explorar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três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diretórios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chave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52BA31B-2A3B-9B5C-8815-930C5073A208}"/>
              </a:ext>
            </a:extLst>
          </p:cNvPr>
          <p:cNvGrpSpPr/>
          <p:nvPr/>
        </p:nvGrpSpPr>
        <p:grpSpPr>
          <a:xfrm>
            <a:off x="722715" y="3089741"/>
            <a:ext cx="10746569" cy="2298336"/>
            <a:chOff x="793790" y="4170044"/>
            <a:chExt cx="13042701" cy="3346540"/>
          </a:xfrm>
        </p:grpSpPr>
        <p:sp>
          <p:nvSpPr>
            <p:cNvPr id="14" name="Shape 2">
              <a:extLst>
                <a:ext uri="{FF2B5EF4-FFF2-40B4-BE49-F238E27FC236}">
                  <a16:creationId xmlns:a16="http://schemas.microsoft.com/office/drawing/2014/main" id="{0977A414-CE42-FC6B-1850-8CFAE9F58732}"/>
                </a:ext>
              </a:extLst>
            </p:cNvPr>
            <p:cNvSpPr/>
            <p:nvPr/>
          </p:nvSpPr>
          <p:spPr>
            <a:xfrm>
              <a:off x="793790" y="4170044"/>
              <a:ext cx="4196358" cy="3346540"/>
            </a:xfrm>
            <a:prstGeom prst="roundRect">
              <a:avLst>
                <a:gd name="adj" fmla="val 1674"/>
              </a:avLst>
            </a:prstGeom>
            <a:solidFill>
              <a:srgbClr val="484B51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5609E3F4-37FC-9C5D-0CED-A65ABD68ED97}"/>
                </a:ext>
              </a:extLst>
            </p:cNvPr>
            <p:cNvSpPr/>
            <p:nvPr/>
          </p:nvSpPr>
          <p:spPr>
            <a:xfrm>
              <a:off x="1020604" y="439685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/</a:t>
              </a:r>
              <a:r>
                <a:rPr lang="en-US" sz="2200" dirty="0">
                  <a:solidFill>
                    <a:srgbClr val="D4D4D1"/>
                  </a:solidFill>
                  <a:latin typeface="Mulish"/>
                  <a:ea typeface="IBM Plex Sans Medium" pitchFamily="34" charset="-122"/>
                  <a:cs typeface="IBM Plex Sans Medium" pitchFamily="34" charset="-120"/>
                </a:rPr>
                <a:t>etc</a:t>
              </a:r>
              <a:endParaRPr lang="en-US" sz="2200" dirty="0">
                <a:latin typeface="Mulish"/>
              </a:endParaRPr>
            </a:p>
          </p:txBody>
        </p:sp>
        <p:sp>
          <p:nvSpPr>
            <p:cNvPr id="16" name="Text 4">
              <a:extLst>
                <a:ext uri="{FF2B5EF4-FFF2-40B4-BE49-F238E27FC236}">
                  <a16:creationId xmlns:a16="http://schemas.microsoft.com/office/drawing/2014/main" id="{0E5D46CD-F858-8808-9FC1-6AB191A8576F}"/>
                </a:ext>
              </a:extLst>
            </p:cNvPr>
            <p:cNvSpPr/>
            <p:nvPr/>
          </p:nvSpPr>
          <p:spPr>
            <a:xfrm>
              <a:off x="1020604" y="4887278"/>
              <a:ext cx="374273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Mulish"/>
                  <a:ea typeface="Roboto" pitchFamily="34" charset="-122"/>
                  <a:cs typeface="Roboto" pitchFamily="34" charset="-120"/>
                </a:rPr>
                <a:t>Armazena arquivos de configuração do sistema, como configurações de rede, serviços e permissões.</a:t>
              </a:r>
              <a:endParaRPr lang="en-US" sz="1750" dirty="0">
                <a:latin typeface="Mulish"/>
              </a:endParaRPr>
            </a:p>
          </p:txBody>
        </p:sp>
        <p:sp>
          <p:nvSpPr>
            <p:cNvPr id="17" name="Shape 5">
              <a:extLst>
                <a:ext uri="{FF2B5EF4-FFF2-40B4-BE49-F238E27FC236}">
                  <a16:creationId xmlns:a16="http://schemas.microsoft.com/office/drawing/2014/main" id="{B91D7CB8-4209-199B-F991-CCDD6363439E}"/>
                </a:ext>
              </a:extLst>
            </p:cNvPr>
            <p:cNvSpPr/>
            <p:nvPr/>
          </p:nvSpPr>
          <p:spPr>
            <a:xfrm>
              <a:off x="5216962" y="4170044"/>
              <a:ext cx="4196358" cy="3346540"/>
            </a:xfrm>
            <a:prstGeom prst="roundRect">
              <a:avLst>
                <a:gd name="adj" fmla="val 1674"/>
              </a:avLst>
            </a:prstGeom>
            <a:solidFill>
              <a:srgbClr val="484B51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 6">
              <a:extLst>
                <a:ext uri="{FF2B5EF4-FFF2-40B4-BE49-F238E27FC236}">
                  <a16:creationId xmlns:a16="http://schemas.microsoft.com/office/drawing/2014/main" id="{A7E5832E-54DB-03CB-65ED-73BC7593E8B5}"/>
                </a:ext>
              </a:extLst>
            </p:cNvPr>
            <p:cNvSpPr/>
            <p:nvPr/>
          </p:nvSpPr>
          <p:spPr>
            <a:xfrm>
              <a:off x="5443776" y="439685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/</a:t>
              </a:r>
              <a:r>
                <a:rPr lang="en-US" sz="2200" dirty="0">
                  <a:solidFill>
                    <a:srgbClr val="D4D4D1"/>
                  </a:solidFill>
                  <a:latin typeface="Mulish"/>
                  <a:ea typeface="IBM Plex Sans Medium" pitchFamily="34" charset="-122"/>
                  <a:cs typeface="IBM Plex Sans Medium" pitchFamily="34" charset="-120"/>
                </a:rPr>
                <a:t>bin</a:t>
              </a:r>
              <a:endParaRPr lang="en-US" sz="2200" dirty="0">
                <a:latin typeface="Mulish"/>
              </a:endParaRPr>
            </a:p>
          </p:txBody>
        </p:sp>
        <p:sp>
          <p:nvSpPr>
            <p:cNvPr id="19" name="Text 7">
              <a:extLst>
                <a:ext uri="{FF2B5EF4-FFF2-40B4-BE49-F238E27FC236}">
                  <a16:creationId xmlns:a16="http://schemas.microsoft.com/office/drawing/2014/main" id="{45ECB29F-3CEB-0C78-7E02-E55CF08E2805}"/>
                </a:ext>
              </a:extLst>
            </p:cNvPr>
            <p:cNvSpPr/>
            <p:nvPr/>
          </p:nvSpPr>
          <p:spPr>
            <a:xfrm>
              <a:off x="5443776" y="4887278"/>
              <a:ext cx="374273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Mulish"/>
                  <a:ea typeface="Roboto" pitchFamily="34" charset="-122"/>
                  <a:cs typeface="Roboto" pitchFamily="34" charset="-120"/>
                </a:rPr>
                <a:t>Contém comandos essenciais do sistema, disponíveis para todos os usuários.</a:t>
              </a:r>
              <a:endParaRPr lang="en-US" sz="1750" dirty="0">
                <a:latin typeface="Mulish"/>
              </a:endParaRPr>
            </a:p>
          </p:txBody>
        </p:sp>
        <p:sp>
          <p:nvSpPr>
            <p:cNvPr id="20" name="Shape 8">
              <a:extLst>
                <a:ext uri="{FF2B5EF4-FFF2-40B4-BE49-F238E27FC236}">
                  <a16:creationId xmlns:a16="http://schemas.microsoft.com/office/drawing/2014/main" id="{14BA5360-D33B-006C-6F10-B275358BA46A}"/>
                </a:ext>
              </a:extLst>
            </p:cNvPr>
            <p:cNvSpPr/>
            <p:nvPr/>
          </p:nvSpPr>
          <p:spPr>
            <a:xfrm>
              <a:off x="9640133" y="4170044"/>
              <a:ext cx="4196358" cy="3346539"/>
            </a:xfrm>
            <a:prstGeom prst="roundRect">
              <a:avLst>
                <a:gd name="adj" fmla="val 1674"/>
              </a:avLst>
            </a:prstGeom>
            <a:solidFill>
              <a:srgbClr val="484B51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 9">
              <a:extLst>
                <a:ext uri="{FF2B5EF4-FFF2-40B4-BE49-F238E27FC236}">
                  <a16:creationId xmlns:a16="http://schemas.microsoft.com/office/drawing/2014/main" id="{61422940-77F2-74AC-3E96-C157F14686A7}"/>
                </a:ext>
              </a:extLst>
            </p:cNvPr>
            <p:cNvSpPr/>
            <p:nvPr/>
          </p:nvSpPr>
          <p:spPr>
            <a:xfrm>
              <a:off x="9866948" y="439685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/</a:t>
              </a:r>
              <a:r>
                <a:rPr lang="en-US" sz="2200" dirty="0">
                  <a:solidFill>
                    <a:srgbClr val="D4D4D1"/>
                  </a:solidFill>
                  <a:latin typeface="Mulish"/>
                  <a:ea typeface="IBM Plex Sans Medium" pitchFamily="34" charset="-122"/>
                  <a:cs typeface="IBM Plex Sans Medium" pitchFamily="34" charset="-120"/>
                </a:rPr>
                <a:t>home</a:t>
              </a:r>
              <a:endParaRPr lang="en-US" sz="2200" dirty="0">
                <a:latin typeface="Mulish"/>
              </a:endParaRPr>
            </a:p>
          </p:txBody>
        </p:sp>
        <p:sp>
          <p:nvSpPr>
            <p:cNvPr id="22" name="Text 10">
              <a:extLst>
                <a:ext uri="{FF2B5EF4-FFF2-40B4-BE49-F238E27FC236}">
                  <a16:creationId xmlns:a16="http://schemas.microsoft.com/office/drawing/2014/main" id="{C27FFD32-4542-3111-A598-87A0FACB8BAA}"/>
                </a:ext>
              </a:extLst>
            </p:cNvPr>
            <p:cNvSpPr/>
            <p:nvPr/>
          </p:nvSpPr>
          <p:spPr>
            <a:xfrm>
              <a:off x="9866948" y="4887278"/>
              <a:ext cx="374273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Mulish"/>
                  <a:ea typeface="Roboto" pitchFamily="34" charset="-122"/>
                  <a:cs typeface="Roboto" pitchFamily="34" charset="-120"/>
                </a:rPr>
                <a:t>Armazena os diretórios home dos usuários, onde cada usuário possui seu espaço para arquivos pessoais.</a:t>
              </a:r>
              <a:endParaRPr lang="en-US" sz="1750" dirty="0">
                <a:latin typeface="Mulis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26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FCA0-0970-59AC-B9CB-C2D0B30F6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285CBBC-92DB-D789-E252-3FBC9A7B7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A184F1B-79DB-3463-4E64-B1B3926BAD55}"/>
              </a:ext>
            </a:extLst>
          </p:cNvPr>
          <p:cNvSpPr/>
          <p:nvPr/>
        </p:nvSpPr>
        <p:spPr>
          <a:xfrm>
            <a:off x="1767182" y="8141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Procurando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por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Textos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dirty="0" err="1">
                <a:solidFill>
                  <a:srgbClr val="F3F3F2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Específicos</a:t>
            </a:r>
            <a:endParaRPr lang="en-US" sz="4450" dirty="0">
              <a:latin typeface="Mulish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555833F-923F-CFC0-F1AB-D7EDCFB8CF02}"/>
              </a:ext>
            </a:extLst>
          </p:cNvPr>
          <p:cNvSpPr/>
          <p:nvPr/>
        </p:nvSpPr>
        <p:spPr>
          <a:xfrm>
            <a:off x="823287" y="1646400"/>
            <a:ext cx="107984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O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comando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grep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é a ferramenta ideal para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encontrar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um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texto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específico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dentro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arquivos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. Ele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pode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procurar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em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arquivos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individuais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ou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em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toda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a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estrutura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750" dirty="0" err="1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diretórios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.</a:t>
            </a:r>
            <a:endParaRPr lang="en-US" sz="1750" dirty="0">
              <a:latin typeface="Mulish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4662FA88-8DB1-EFF1-CCB9-7266C752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87" y="3201587"/>
            <a:ext cx="566976" cy="566976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E0FE889B-0A4F-FD98-CD19-EBD8E7B597CF}"/>
              </a:ext>
            </a:extLst>
          </p:cNvPr>
          <p:cNvSpPr/>
          <p:nvPr/>
        </p:nvSpPr>
        <p:spPr>
          <a:xfrm>
            <a:off x="823287" y="3995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Exemplo</a:t>
            </a:r>
            <a:endParaRPr lang="en-US" sz="2200" dirty="0">
              <a:latin typeface="Mulish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16DA49D-492D-981D-A580-B88F893ADB78}"/>
              </a:ext>
            </a:extLst>
          </p:cNvPr>
          <p:cNvSpPr/>
          <p:nvPr/>
        </p:nvSpPr>
        <p:spPr>
          <a:xfrm>
            <a:off x="823287" y="4485795"/>
            <a:ext cx="30112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procurar a palavra "Linux" dentro de todos os arquivos no diretório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/home/</a:t>
            </a:r>
            <a:r>
              <a:rPr lang="en-US" sz="17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user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use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grep "Linux" /home/user/*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57858BF4-930B-62B1-5B95-AA306D93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18" y="3201587"/>
            <a:ext cx="566976" cy="566976"/>
          </a:xfrm>
          <a:prstGeom prst="rect">
            <a:avLst/>
          </a:prstGeom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28BE6499-5E4B-0D2D-E7DC-AC75EFECADE6}"/>
              </a:ext>
            </a:extLst>
          </p:cNvPr>
          <p:cNvSpPr/>
          <p:nvPr/>
        </p:nvSpPr>
        <p:spPr>
          <a:xfrm>
            <a:off x="7514718" y="3995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Mulish"/>
                <a:ea typeface="IBM Plex Sans Medium" pitchFamily="34" charset="-122"/>
                <a:cs typeface="IBM Plex Sans Medium" pitchFamily="34" charset="-120"/>
              </a:rPr>
              <a:t>Recursivo</a:t>
            </a:r>
            <a:endParaRPr lang="en-US" sz="2200" dirty="0">
              <a:latin typeface="Mulish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895B8E3A-7762-DC00-3C6A-30DC52DCD823}"/>
              </a:ext>
            </a:extLst>
          </p:cNvPr>
          <p:cNvSpPr/>
          <p:nvPr/>
        </p:nvSpPr>
        <p:spPr>
          <a:xfrm>
            <a:off x="7514719" y="4485795"/>
            <a:ext cx="2307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Para procurar em subdiretórios, utilize a opção </a:t>
            </a:r>
            <a:r>
              <a:rPr lang="en-US" sz="17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-r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, por exemplo: </a:t>
            </a:r>
            <a:r>
              <a:rPr lang="en-US" sz="1750" b="1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grep -r "Linux" /home/user</a:t>
            </a:r>
            <a:r>
              <a:rPr lang="en-US" sz="1750" dirty="0">
                <a:solidFill>
                  <a:srgbClr val="D4D4D1"/>
                </a:solidFill>
                <a:latin typeface="Mulish"/>
                <a:ea typeface="Roboto" pitchFamily="34" charset="-122"/>
                <a:cs typeface="Roboto" pitchFamily="34" charset="-120"/>
              </a:rPr>
              <a:t>.</a:t>
            </a:r>
            <a:endParaRPr lang="en-US" sz="1750" dirty="0"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327215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6</vt:i4>
      </vt:variant>
    </vt:vector>
  </HeadingPairs>
  <TitlesOfParts>
    <vt:vector size="20" baseType="lpstr">
      <vt:lpstr>Arial</vt:lpstr>
      <vt:lpstr>Calibri</vt:lpstr>
      <vt:lpstr>IBM Plex Sans Medium</vt:lpstr>
      <vt:lpstr>Mulish</vt:lpstr>
      <vt:lpstr>Mulish Black</vt:lpstr>
      <vt:lpstr>Mulish ExtraLight</vt:lpstr>
      <vt:lpstr>Mulish regular</vt:lpstr>
      <vt:lpstr>Roboto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Guilherme Ferreira</cp:lastModifiedBy>
  <cp:revision>16</cp:revision>
  <dcterms:created xsi:type="dcterms:W3CDTF">2021-09-03T17:11:19Z</dcterms:created>
  <dcterms:modified xsi:type="dcterms:W3CDTF">2024-12-13T18:27:22Z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  <property fmtid="{D5CDD505-2E9C-101B-9397-08002B2CF9AE}" pid="16" name="MSIP_Label_4bf8a6fe-6460-4468-a306-a13aaa3cabfe_Enabled">
    <vt:lpwstr>true</vt:lpwstr>
  </property>
  <property fmtid="{D5CDD505-2E9C-101B-9397-08002B2CF9AE}" pid="17" name="MSIP_Label_4bf8a6fe-6460-4468-a306-a13aaa3cabfe_SetDate">
    <vt:lpwstr>2024-12-13T14:33:35Z</vt:lpwstr>
  </property>
  <property fmtid="{D5CDD505-2E9C-101B-9397-08002B2CF9AE}" pid="18" name="MSIP_Label_4bf8a6fe-6460-4468-a306-a13aaa3cabfe_Method">
    <vt:lpwstr>Privileged</vt:lpwstr>
  </property>
  <property fmtid="{D5CDD505-2E9C-101B-9397-08002B2CF9AE}" pid="19" name="MSIP_Label_4bf8a6fe-6460-4468-a306-a13aaa3cabfe_Name">
    <vt:lpwstr>Pública</vt:lpwstr>
  </property>
  <property fmtid="{D5CDD505-2E9C-101B-9397-08002B2CF9AE}" pid="20" name="MSIP_Label_4bf8a6fe-6460-4468-a306-a13aaa3cabfe_SiteId">
    <vt:lpwstr>97fa1f96-7877-469f-aa37-1f8568e3a3ff</vt:lpwstr>
  </property>
  <property fmtid="{D5CDD505-2E9C-101B-9397-08002B2CF9AE}" pid="21" name="MSIP_Label_4bf8a6fe-6460-4468-a306-a13aaa3cabfe_ActionId">
    <vt:lpwstr>4e656eb7-386b-403d-aba2-7e3fcd3555be</vt:lpwstr>
  </property>
  <property fmtid="{D5CDD505-2E9C-101B-9397-08002B2CF9AE}" pid="22" name="MSIP_Label_4bf8a6fe-6460-4468-a306-a13aaa3cabfe_ContentBits">
    <vt:lpwstr>0</vt:lpwstr>
  </property>
</Properties>
</file>